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3" r:id="rId16"/>
    <p:sldId id="664" r:id="rId17"/>
    <p:sldId id="665" r:id="rId18"/>
    <p:sldId id="676" r:id="rId19"/>
    <p:sldId id="666" r:id="rId20"/>
    <p:sldId id="667" r:id="rId21"/>
    <p:sldId id="658" r:id="rId22"/>
    <p:sldId id="668" r:id="rId23"/>
    <p:sldId id="670" r:id="rId24"/>
    <p:sldId id="671" r:id="rId25"/>
    <p:sldId id="672" r:id="rId26"/>
    <p:sldId id="673" r:id="rId27"/>
    <p:sldId id="674" r:id="rId28"/>
    <p:sldId id="675" r:id="rId29"/>
    <p:sldId id="659" r:id="rId30"/>
    <p:sldId id="660" r:id="rId31"/>
    <p:sldId id="669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1289" autoAdjust="0"/>
  </p:normalViewPr>
  <p:slideViewPr>
    <p:cSldViewPr>
      <p:cViewPr>
        <p:scale>
          <a:sx n="106" d="100"/>
          <a:sy n="106" d="100"/>
        </p:scale>
        <p:origin x="960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6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AlphaGo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585152" y="58479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David Silver, et al. "Mastering the game of Go with deep neural networks and tree search." </a:t>
            </a:r>
            <a:r>
              <a:rPr lang="en-US" altLang="ko-KR" i="1" dirty="0"/>
              <a:t>Nature</a:t>
            </a:r>
            <a:r>
              <a:rPr lang="en-US" altLang="ko-KR" dirty="0"/>
              <a:t> 529.7587 (2016): 484-489.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5343599"/>
            <a:ext cx="285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SL Policy Network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9101" y="5157192"/>
            <a:ext cx="1821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sz="2400" b="1" dirty="0" smtClean="0">
                <a:solidFill>
                  <a:srgbClr val="7030A0"/>
                </a:solidFill>
              </a:rPr>
              <a:t>Value net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30120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</a:rPr>
              <a:t>R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L net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Value Network (Value net)</a:t>
            </a:r>
            <a:endParaRPr lang="ko-KR" altLang="en-US" sz="20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3157572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496929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4157491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920486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559" y="39728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(13)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670" y="4513614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 ~ 12)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542" y="559973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5089212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6036483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18125" y="3893348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, Fc (15)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18125" y="4967985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3*3,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(2~11)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18125" y="587901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5*5, 192 filter</a:t>
            </a:r>
          </a:p>
          <a:p>
            <a:r>
              <a:rPr lang="en-US" altLang="ko-KR" dirty="0" smtClean="0"/>
              <a:t>stride 1,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797337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45530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4099557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18125" y="426268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, Fc (14)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18125" y="457094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 Info (12,13)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9050" y="1412776"/>
            <a:ext cx="6995358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The net- work predicted expert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</a:rPr>
              <a:t>moves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on a held out test set with an accuracy of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</a:rPr>
              <a:t>57.0%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 using all input features, and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</a:rPr>
              <a:t>55.7%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 using only raw board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</a:rPr>
              <a:t>position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and move history as inputs, compared to the state-of-the-art from other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</a:rPr>
              <a:t>research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</a:rPr>
              <a:t>groups of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</a:rPr>
              <a:t>44.4%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50" y="2755007"/>
            <a:ext cx="6995358" cy="333985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127001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124744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b="1" dirty="0" smtClean="0"/>
                  <a:t>Rollout /Supervised Learning (SL)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ko-KR" alt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sz="24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altLang="ko-KR" sz="2800" b="1" dirty="0" smtClean="0"/>
              </a:p>
              <a:p>
                <a:r>
                  <a:rPr lang="en-US" altLang="ko-KR" sz="2800" b="1" dirty="0" smtClean="0"/>
                  <a:t>Reinforcement </a:t>
                </a:r>
                <a:r>
                  <a:rPr lang="en-US" altLang="ko-KR" sz="2800" b="1" dirty="0" smtClean="0"/>
                  <a:t>Learning (RL) Network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1, 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012506"/>
            <a:ext cx="4995373" cy="1584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19872" y="1844824"/>
            <a:ext cx="518457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Policy Gradient </a:t>
            </a:r>
            <a:r>
              <a:rPr lang="en-US" altLang="ko-KR" sz="2000" b="1" smtClean="0">
                <a:solidFill>
                  <a:srgbClr val="C00000"/>
                </a:solidFill>
              </a:rPr>
              <a:t>Reinforcement Learning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2564904"/>
            <a:ext cx="8064896" cy="193899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141413"/>
                </a:solidFill>
                <a:latin typeface="Times-Roman" charset="0"/>
              </a:rPr>
              <a:t>“We 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</a:rPr>
              <a:t>also tested against the strongest open-source Go program, Pachi14, a sophisticated Monte Carlo search program, ranked at 2 amateur </a:t>
            </a:r>
            <a:r>
              <a:rPr lang="en-US" altLang="ko-KR" sz="2400" dirty="0" err="1">
                <a:solidFill>
                  <a:srgbClr val="141413"/>
                </a:solidFill>
                <a:latin typeface="Times-Roman" charset="0"/>
              </a:rPr>
              <a:t>dan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</a:rPr>
              <a:t> on KGS, that executes 100,000 simulations per move. </a:t>
            </a:r>
            <a:r>
              <a:rPr lang="en-US" altLang="ko-KR" sz="2400" dirty="0">
                <a:solidFill>
                  <a:srgbClr val="C00000"/>
                </a:solidFill>
                <a:latin typeface="Times-Roman" charset="0"/>
              </a:rPr>
              <a:t>Using no search at all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</a:rPr>
              <a:t>, the RL policy network won 85% of games against </a:t>
            </a:r>
            <a:r>
              <a:rPr lang="en-US" altLang="ko-KR" sz="2400" dirty="0" err="1">
                <a:solidFill>
                  <a:srgbClr val="141413"/>
                </a:solidFill>
                <a:latin typeface="Times-Roman" charset="0"/>
              </a:rPr>
              <a:t>Pachi</a:t>
            </a:r>
            <a:r>
              <a:rPr lang="en-US" altLang="ko-KR" sz="2400" dirty="0" smtClean="0">
                <a:solidFill>
                  <a:srgbClr val="141413"/>
                </a:solidFill>
                <a:latin typeface="Times-Roman" charset="0"/>
              </a:rPr>
              <a:t>.”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sz="2800" b="1" dirty="0" smtClean="0"/>
                  <a:t>Value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sz="2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sz="2400" dirty="0" smtClean="0"/>
                  <a:t>When trained on the human expert data set, the value network will be </a:t>
                </a:r>
                <a:r>
                  <a:rPr lang="en-US" altLang="ko-KR" sz="2400" b="1" dirty="0" smtClean="0">
                    <a:solidFill>
                      <a:srgbClr val="C00000"/>
                    </a:solidFill>
                  </a:rPr>
                  <a:t>over-fitted</a:t>
                </a:r>
                <a:endParaRPr lang="en-US" altLang="ko-KR" sz="2400" b="1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ko-KR" sz="2400" dirty="0" smtClean="0"/>
                  <a:t>Added a new self-play data set</a:t>
                </a:r>
                <a:endParaRPr lang="ko-KR" altLang="en-US" sz="2400" dirty="0" smtClean="0"/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1263" t="-1294" r="-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8" y="3933057"/>
            <a:ext cx="7016650" cy="20094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05200" y="4077072"/>
            <a:ext cx="1714872" cy="3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2454232"/>
          </a:xfrm>
        </p:spPr>
        <p:txBody>
          <a:bodyPr/>
          <a:lstStyle/>
          <a:p>
            <a:r>
              <a:rPr kumimoji="1" lang="en-US" altLang="ko-KR" dirty="0" smtClean="0"/>
              <a:t>Distributed AlphaGo</a:t>
            </a:r>
          </a:p>
          <a:p>
            <a:pPr lvl="1"/>
            <a:r>
              <a:rPr kumimoji="1" lang="en-US" altLang="ko-KR" dirty="0" smtClean="0"/>
              <a:t>40 search threads, 1,202 CPUs, 176 GPUs</a:t>
            </a:r>
          </a:p>
          <a:p>
            <a:r>
              <a:rPr kumimoji="1" lang="en-US" altLang="ko-KR" dirty="0" smtClean="0"/>
              <a:t>Training Policy Net</a:t>
            </a:r>
          </a:p>
          <a:p>
            <a:pPr lvl="1"/>
            <a:r>
              <a:rPr kumimoji="1" lang="en-US" altLang="ko-KR" dirty="0" smtClean="0"/>
              <a:t>50 GPUs, one day</a:t>
            </a:r>
          </a:p>
          <a:p>
            <a:r>
              <a:rPr kumimoji="1" lang="en-US" altLang="ko-KR" dirty="0" smtClean="0"/>
              <a:t>Training Value Net</a:t>
            </a:r>
          </a:p>
          <a:p>
            <a:pPr lvl="1"/>
            <a:r>
              <a:rPr kumimoji="1" lang="en-US" altLang="ko-KR" dirty="0" smtClean="0"/>
              <a:t>50 GPUs, one week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Computational Power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2" y="3573017"/>
            <a:ext cx="5362939" cy="288032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7"/>
          <a:stretch/>
        </p:blipFill>
        <p:spPr bwMode="auto">
          <a:xfrm>
            <a:off x="5632448" y="3535610"/>
            <a:ext cx="3044008" cy="29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6381328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2 second thinking</a:t>
            </a:r>
            <a:endParaRPr kumimoji="1" lang="ko-KR" altLang="en-US" sz="2000" dirty="0" smtClean="0">
              <a:solidFill>
                <a:srgbClr val="C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</a:t>
            </a:r>
            <a:r>
              <a:rPr kumimoji="1" lang="en-US" altLang="ko-KR" dirty="0" smtClean="0"/>
              <a:t>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758608" cy="377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85121" y="5693186"/>
            <a:ext cx="699535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</a:rPr>
              <a:t>For policy networks, predictions were averaged with 100 rollouts. 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Selection Rule</a:t>
                </a: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How to choose edge (</a:t>
                </a:r>
                <a:r>
                  <a:rPr lang="en-US" altLang="ko-KR" dirty="0" err="1" smtClean="0">
                    <a:latin typeface="Cambria Math" charset="0"/>
                    <a:ea typeface="Cambria Math" charset="0"/>
                    <a:cs typeface="Cambria Math" charset="0"/>
                  </a:rPr>
                  <a:t>s,a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This is </a:t>
                </a:r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proportional to the prior probability but decays with repeated visits to encourage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exploration</a:t>
                </a:r>
              </a:p>
              <a:p>
                <a:pPr lvl="1"/>
                <a:endParaRPr lang="en-US" altLang="ko-KR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altLang="ko-KR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Expansion </a:t>
                </a:r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Rule</a:t>
                </a: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altLang="ko-KR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f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 is added to the search tree</a:t>
                </a:r>
                <a:endParaRPr lang="ko-KR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4744"/>
                <a:ext cx="8686800" cy="4896544"/>
              </a:xfrm>
              <a:blipFill rotWithShape="0">
                <a:blip r:embed="rId3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2051720" y="2042160"/>
            <a:ext cx="1008112" cy="3787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239128"/>
                <a:ext cx="8857644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Each edge has following </a:t>
                </a:r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information</a:t>
                </a:r>
                <a:endParaRPr lang="en-US" altLang="ko-KR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b="0" dirty="0" smtClean="0">
                    <a:latin typeface="Cambria Math" charset="0"/>
                    <a:ea typeface="Cambria Math" charset="0"/>
                    <a:cs typeface="Cambria Math" charset="0"/>
                  </a:rPr>
                  <a:t>: prior distribution from </a:t>
                </a:r>
                <a:r>
                  <a:rPr lang="en-US" altLang="ko-KR" b="1" dirty="0" smtClean="0">
                    <a:solidFill>
                      <a:srgbClr val="0070C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SL </a:t>
                </a:r>
                <a:r>
                  <a:rPr lang="en-US" altLang="ko-KR" b="1" dirty="0" smtClean="0">
                    <a:solidFill>
                      <a:srgbClr val="0070C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net</a:t>
                </a:r>
                <a:endParaRPr lang="en-US" altLang="ko-KR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: the number of evaluations of </a:t>
                </a:r>
                <a:r>
                  <a:rPr lang="en-US" altLang="ko-KR" b="1" dirty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value net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and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rollout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net</a:t>
                </a:r>
                <a:endParaRPr lang="en-US" altLang="ko-KR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: action values from </a:t>
                </a:r>
                <a:r>
                  <a:rPr lang="en-US" altLang="ko-KR" b="1" dirty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value net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and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rollout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net</a:t>
                </a:r>
              </a:p>
              <a:p>
                <a:pPr lvl="1"/>
                <a:endParaRPr lang="en-US" altLang="ko-KR" sz="2400" b="1" i="1" dirty="0" smtClean="0">
                  <a:solidFill>
                    <a:srgbClr val="7030A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altLang="ko-KR" sz="2400" b="1" i="1" dirty="0" smtClean="0">
                  <a:solidFill>
                    <a:srgbClr val="7030A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:r>
                  <a:rPr lang="en-US" altLang="ko-KR" sz="2800" i="1" dirty="0" smtClean="0">
                    <a:latin typeface="Cambria Math" charset="0"/>
                    <a:ea typeface="Cambria Math" charset="0"/>
                    <a:cs typeface="Cambria Math" charset="0"/>
                  </a:rPr>
                  <a:t>Final execution is based on the following: </a:t>
                </a:r>
                <a:endParaRPr lang="en-US" altLang="ko-KR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ko-KR" alt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f>
                      <m:f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ko-KR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239128"/>
                <a:ext cx="8857644" cy="5181600"/>
              </a:xfrm>
              <a:blipFill rotWithShape="0">
                <a:blip r:embed="rId2"/>
                <a:stretch>
                  <a:fillRect l="-1239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733256"/>
            <a:ext cx="852696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141413"/>
                </a:solidFill>
                <a:latin typeface="Times-Roman" charset="0"/>
              </a:rPr>
              <a:t>a</a:t>
            </a:r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) </a:t>
            </a:r>
            <a:r>
              <a:rPr lang="en-US" altLang="ko-KR" dirty="0">
                <a:solidFill>
                  <a:srgbClr val="141413"/>
                </a:solidFill>
                <a:latin typeface="Times-Roman" charset="0"/>
              </a:rPr>
              <a:t>Evaluation of all successors s</a:t>
            </a:r>
            <a:r>
              <a:rPr lang="en-US" altLang="ko-KR" dirty="0">
                <a:solidFill>
                  <a:srgbClr val="141413"/>
                </a:solidFill>
                <a:latin typeface="Helvetica" charset="0"/>
              </a:rPr>
              <a:t>′ </a:t>
            </a:r>
            <a:r>
              <a:rPr lang="en-US" altLang="ko-KR" dirty="0">
                <a:solidFill>
                  <a:srgbClr val="141413"/>
                </a:solidFill>
                <a:latin typeface="Times-Roman" charset="0"/>
              </a:rPr>
              <a:t>of the root position s, using the value network </a:t>
            </a:r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v(s</a:t>
            </a:r>
            <a:r>
              <a:rPr lang="en-US" altLang="ko-KR" dirty="0">
                <a:solidFill>
                  <a:srgbClr val="141413"/>
                </a:solidFill>
                <a:latin typeface="Helvetica" charset="0"/>
              </a:rPr>
              <a:t>′</a:t>
            </a:r>
            <a:r>
              <a:rPr lang="en-US" altLang="ko-KR" dirty="0">
                <a:solidFill>
                  <a:srgbClr val="141413"/>
                </a:solidFill>
                <a:latin typeface="Times-Roman" charset="0"/>
              </a:rPr>
              <a:t>); estimated winning percentages are shown for the top evaluations.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64144" y="992770"/>
            <a:ext cx="2199744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733256"/>
            <a:ext cx="852696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b)</a:t>
            </a:r>
            <a:r>
              <a:rPr lang="ko-KR" altLang="en-US" dirty="0" smtClean="0">
                <a:solidFill>
                  <a:srgbClr val="141413"/>
                </a:solidFill>
                <a:latin typeface="Times-Roman" charset="0"/>
              </a:rPr>
              <a:t> </a:t>
            </a:r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Action </a:t>
            </a:r>
            <a:r>
              <a:rPr lang="en-US" altLang="ko-KR" dirty="0">
                <a:solidFill>
                  <a:srgbClr val="141413"/>
                </a:solidFill>
                <a:latin typeface="Times-Roman" charset="0"/>
              </a:rPr>
              <a:t>values Q(s, a) for each edge (s, a) in the tree from root position s; averaged over value network evaluations only (</a:t>
            </a:r>
            <a:r>
              <a:rPr lang="en-US" altLang="ko-KR" dirty="0" err="1">
                <a:solidFill>
                  <a:srgbClr val="141413"/>
                </a:solidFill>
                <a:latin typeface="Times-Roman" charset="0"/>
              </a:rPr>
              <a:t>λ</a:t>
            </a:r>
            <a:r>
              <a:rPr lang="en-US" altLang="ko-KR" dirty="0">
                <a:solidFill>
                  <a:srgbClr val="141413"/>
                </a:solidFill>
                <a:latin typeface="Times-Roman" charset="0"/>
              </a:rPr>
              <a:t> = 0).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28224" y="992770"/>
            <a:ext cx="2199744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733256"/>
            <a:ext cx="852696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c) Action values Q(s, a), averaged over </a:t>
            </a:r>
            <a:r>
              <a:rPr lang="en-US" altLang="ko-KR" b="1" dirty="0" smtClean="0">
                <a:solidFill>
                  <a:srgbClr val="C00000"/>
                </a:solidFill>
                <a:latin typeface="Times-Roman" charset="0"/>
              </a:rPr>
              <a:t>rollout</a:t>
            </a:r>
            <a:r>
              <a:rPr lang="en-US" altLang="ko-KR" dirty="0" smtClean="0">
                <a:solidFill>
                  <a:srgbClr val="C00000"/>
                </a:solidFill>
                <a:latin typeface="Times-Roman" charset="0"/>
              </a:rPr>
              <a:t> </a:t>
            </a:r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evaluations only (</a:t>
            </a:r>
            <a:r>
              <a:rPr lang="en-US" altLang="ko-KR" dirty="0" err="1" smtClean="0">
                <a:solidFill>
                  <a:srgbClr val="141413"/>
                </a:solidFill>
                <a:latin typeface="Times-Roman" charset="0"/>
              </a:rPr>
              <a:t>λ</a:t>
            </a:r>
            <a:r>
              <a:rPr lang="en-US" altLang="ko-KR" dirty="0" smtClean="0">
                <a:solidFill>
                  <a:srgbClr val="141413"/>
                </a:solidFill>
                <a:latin typeface="Times-Roman" charset="0"/>
              </a:rPr>
              <a:t> = 1).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652120" y="992770"/>
            <a:ext cx="2156375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733256"/>
            <a:ext cx="852696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41413"/>
                </a:solidFill>
                <a:latin typeface="Cambria Math" charset="0"/>
                <a:ea typeface="Cambria Math" charset="0"/>
                <a:cs typeface="Cambria Math" charset="0"/>
              </a:rPr>
              <a:t>d) </a:t>
            </a:r>
            <a:r>
              <a:rPr lang="en-US" altLang="ko-KR" dirty="0">
                <a:latin typeface="Cambria Math" charset="0"/>
                <a:ea typeface="Cambria Math" charset="0"/>
                <a:cs typeface="Cambria Math" charset="0"/>
              </a:rPr>
              <a:t>Move probabilities directly from the </a:t>
            </a:r>
            <a:r>
              <a:rPr lang="en-US" altLang="ko-KR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SL policy </a:t>
            </a:r>
            <a:r>
              <a:rPr lang="en-US" altLang="ko-KR" dirty="0" smtClean="0">
                <a:latin typeface="Cambria Math" charset="0"/>
                <a:ea typeface="Cambria Math" charset="0"/>
                <a:cs typeface="Cambria Math" charset="0"/>
              </a:rPr>
              <a:t>network; </a:t>
            </a:r>
            <a:r>
              <a:rPr lang="en-US" altLang="ko-KR" dirty="0">
                <a:latin typeface="Cambria Math" charset="0"/>
                <a:ea typeface="Cambria Math" charset="0"/>
                <a:cs typeface="Cambria Math" charset="0"/>
              </a:rPr>
              <a:t>reported as a percentage (if above 0.1%).</a:t>
            </a:r>
            <a:endParaRPr lang="ko-KR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3284984"/>
            <a:ext cx="2156375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2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733256"/>
            <a:ext cx="852696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41413"/>
                </a:solidFill>
                <a:latin typeface="Cambria Math" charset="0"/>
                <a:ea typeface="Cambria Math" charset="0"/>
                <a:cs typeface="Cambria Math" charset="0"/>
              </a:rPr>
              <a:t>e) </a:t>
            </a:r>
            <a:r>
              <a:rPr lang="en-US" altLang="ko-KR" dirty="0">
                <a:solidFill>
                  <a:srgbClr val="141413"/>
                </a:solidFill>
                <a:latin typeface="Cambria Math" charset="0"/>
                <a:ea typeface="Cambria Math" charset="0"/>
                <a:cs typeface="Cambria Math" charset="0"/>
              </a:rPr>
              <a:t>Percentage frequency with which actions were selected from the root during simulations.</a:t>
            </a:r>
            <a:endParaRPr lang="ko-KR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9625" y="3284984"/>
            <a:ext cx="2156375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44" y="992770"/>
            <a:ext cx="6415712" cy="46056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AlphaGo play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3440" y="5624080"/>
            <a:ext cx="8526960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41413"/>
                </a:solidFill>
                <a:latin typeface="Cambria Math" charset="0"/>
                <a:ea typeface="Cambria Math" charset="0"/>
                <a:cs typeface="Cambria Math" charset="0"/>
              </a:rPr>
              <a:t>f) </a:t>
            </a:r>
            <a:r>
              <a:rPr lang="en-US" altLang="ko-KR" dirty="0">
                <a:latin typeface="Cambria Math" charset="0"/>
                <a:ea typeface="Cambria Math" charset="0"/>
                <a:cs typeface="Cambria Math" charset="0"/>
              </a:rPr>
              <a:t>, The principal variation (path with maximum visit count) from </a:t>
            </a:r>
            <a:r>
              <a:rPr lang="en-US" altLang="ko-KR" dirty="0" err="1">
                <a:latin typeface="Cambria Math" charset="0"/>
                <a:ea typeface="Cambria Math" charset="0"/>
                <a:cs typeface="Cambria Math" charset="0"/>
              </a:rPr>
              <a:t>AlphaGo’s</a:t>
            </a:r>
            <a:r>
              <a:rPr lang="en-US" altLang="ko-KR" dirty="0">
                <a:latin typeface="Cambria Math" charset="0"/>
                <a:ea typeface="Cambria Math" charset="0"/>
                <a:cs typeface="Cambria Math" charset="0"/>
              </a:rPr>
              <a:t> search tree. The moves are presented in a numbered sequence. AlphaGo selected the move indicated by the red circle; Fan Hui responded with the move indicated by the white </a:t>
            </a:r>
            <a:r>
              <a:rPr lang="en-US" altLang="ko-KR" dirty="0" smtClean="0">
                <a:latin typeface="Cambria Math" charset="0"/>
                <a:ea typeface="Cambria Math" charset="0"/>
                <a:cs typeface="Cambria Math" charset="0"/>
              </a:rPr>
              <a:t>square which was predicted </a:t>
            </a:r>
            <a:r>
              <a:rPr lang="en-US" altLang="ko-KR" dirty="0">
                <a:latin typeface="Cambria Math" charset="0"/>
                <a:ea typeface="Cambria Math" charset="0"/>
                <a:cs typeface="Cambria Math" charset="0"/>
              </a:rPr>
              <a:t>by AlphaGo.</a:t>
            </a:r>
            <a:endParaRPr lang="ko-KR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52120" y="3284984"/>
            <a:ext cx="2156375" cy="2302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6396335"/>
            <a:ext cx="7265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/>
              <a:t>V. </a:t>
            </a:r>
            <a:r>
              <a:rPr lang="en-US" altLang="ko-KR" sz="1200" dirty="0" err="1"/>
              <a:t>Mnih</a:t>
            </a:r>
            <a:r>
              <a:rPr lang="en-US" altLang="ko-KR" sz="1200" dirty="0"/>
              <a:t>, K. </a:t>
            </a:r>
            <a:r>
              <a:rPr lang="en-US" altLang="ko-KR" sz="1200" dirty="0" err="1"/>
              <a:t>Kavukcuoglu</a:t>
            </a:r>
            <a:r>
              <a:rPr lang="en-US" altLang="ko-KR" sz="1200" dirty="0"/>
              <a:t>, D. Silver, A. A. </a:t>
            </a:r>
            <a:r>
              <a:rPr lang="en-US" altLang="ko-KR" sz="1200" dirty="0" err="1"/>
              <a:t>Rusu</a:t>
            </a:r>
            <a:r>
              <a:rPr lang="en-US" altLang="ko-KR" sz="1200" dirty="0"/>
              <a:t>, J. </a:t>
            </a:r>
            <a:r>
              <a:rPr lang="en-US" altLang="ko-KR" sz="1200" dirty="0" err="1"/>
              <a:t>Veness</a:t>
            </a:r>
            <a:r>
              <a:rPr lang="en-US" altLang="ko-KR" sz="1200" dirty="0"/>
              <a:t>, M. G. </a:t>
            </a:r>
            <a:r>
              <a:rPr lang="en-US" altLang="ko-KR" sz="1200" dirty="0" err="1"/>
              <a:t>Bellemare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and </a:t>
            </a:r>
            <a:r>
              <a:rPr lang="en-US" altLang="ko-KR" sz="1200" dirty="0"/>
              <a:t>S. Petersen (2015). </a:t>
            </a:r>
            <a:r>
              <a:rPr lang="en-US" altLang="ko-KR" sz="1200" b="1" dirty="0"/>
              <a:t>Human-level control through deep reinforcement learning</a:t>
            </a:r>
            <a:r>
              <a:rPr lang="en-US" altLang="ko-KR" sz="1200" dirty="0"/>
              <a:t>.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, </a:t>
            </a:r>
            <a:r>
              <a:rPr lang="en-US" altLang="ko-KR" sz="1200" i="1" dirty="0"/>
              <a:t>518</a:t>
            </a:r>
            <a:r>
              <a:rPr lang="en-US" altLang="ko-KR" sz="1200" dirty="0"/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196752"/>
            <a:ext cx="553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Match score: AlphaGo 4 - Lee Sedol 1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068643" y="34627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1034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FF0000"/>
                </a:solidFill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>
                <a:solidFill>
                  <a:srgbClr val="0070C0"/>
                </a:solidFill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/>
              <a:t>r</a:t>
            </a:r>
            <a:r>
              <a:rPr lang="en-US" altLang="ko-KR" sz="2000" dirty="0" smtClean="0"/>
              <a:t>ule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</a:rPr>
              <a:t> </a:t>
            </a:r>
            <a:r>
              <a:rPr lang="en-US" altLang="ko-KR" sz="2000" dirty="0" smtClean="0"/>
              <a:t>method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33041</TotalTime>
  <Words>725</Words>
  <Application>Microsoft Macintosh PowerPoint</Application>
  <PresentationFormat>화면 슬라이드 쇼(4:3)</PresentationFormat>
  <Paragraphs>150</Paragraphs>
  <Slides>31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휴먼둥근헤드라인</vt:lpstr>
      <vt:lpstr>Cambria Math</vt:lpstr>
      <vt:lpstr>Garamond</vt:lpstr>
      <vt:lpstr>Helvetica</vt:lpstr>
      <vt:lpstr>Meiryo UI</vt:lpstr>
      <vt:lpstr>Times-Roman</vt:lpstr>
      <vt:lpstr>Arial</vt:lpstr>
      <vt:lpstr>Office 테마</vt:lpstr>
      <vt:lpstr>PowerPoint 프레젠테이션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Input Features</vt:lpstr>
      <vt:lpstr>Training</vt:lpstr>
      <vt:lpstr>Training policy nets</vt:lpstr>
      <vt:lpstr>Training value nets</vt:lpstr>
      <vt:lpstr>Computational Power</vt:lpstr>
      <vt:lpstr>Game Result Prediction</vt:lpstr>
      <vt:lpstr>Execution phase</vt:lpstr>
      <vt:lpstr>Execution phase</vt:lpstr>
      <vt:lpstr>Execution phase</vt:lpstr>
      <vt:lpstr>How AlphaGo play</vt:lpstr>
      <vt:lpstr>How AlphaGo play</vt:lpstr>
      <vt:lpstr>How AlphaGo play</vt:lpstr>
      <vt:lpstr>How AlphaGo play</vt:lpstr>
      <vt:lpstr>How AlphaGo play</vt:lpstr>
      <vt:lpstr>How AlphaGo play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1133</cp:revision>
  <dcterms:created xsi:type="dcterms:W3CDTF">2010-03-17T18:05:41Z</dcterms:created>
  <dcterms:modified xsi:type="dcterms:W3CDTF">2016-10-22T00:57:52Z</dcterms:modified>
</cp:coreProperties>
</file>